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288" r:id="rId3"/>
    <p:sldId id="276" r:id="rId4"/>
    <p:sldId id="277" r:id="rId5"/>
    <p:sldId id="259" r:id="rId6"/>
    <p:sldId id="260" r:id="rId7"/>
    <p:sldId id="261" r:id="rId8"/>
    <p:sldId id="264" r:id="rId9"/>
    <p:sldId id="263" r:id="rId10"/>
    <p:sldId id="262" r:id="rId11"/>
    <p:sldId id="265" r:id="rId12"/>
    <p:sldId id="266" r:id="rId13"/>
    <p:sldId id="269" r:id="rId14"/>
    <p:sldId id="270" r:id="rId15"/>
    <p:sldId id="271" r:id="rId16"/>
    <p:sldId id="272" r:id="rId17"/>
    <p:sldId id="278" r:id="rId18"/>
    <p:sldId id="281" r:id="rId19"/>
    <p:sldId id="291" r:id="rId20"/>
    <p:sldId id="290" r:id="rId21"/>
    <p:sldId id="292" r:id="rId22"/>
    <p:sldId id="296" r:id="rId23"/>
    <p:sldId id="294" r:id="rId24"/>
    <p:sldId id="295" r:id="rId25"/>
    <p:sldId id="297" r:id="rId26"/>
    <p:sldId id="293" r:id="rId27"/>
    <p:sldId id="273" r:id="rId28"/>
    <p:sldId id="284" r:id="rId29"/>
    <p:sldId id="285" r:id="rId30"/>
    <p:sldId id="286" r:id="rId31"/>
    <p:sldId id="289" r:id="rId3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658" autoAdjust="0"/>
  </p:normalViewPr>
  <p:slideViewPr>
    <p:cSldViewPr snapToGrid="0" snapToObjects="1">
      <p:cViewPr varScale="1">
        <p:scale>
          <a:sx n="62" d="100"/>
          <a:sy n="62" d="100"/>
        </p:scale>
        <p:origin x="-2440" y="-12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62291A-B720-CA42-9FB3-E32474806584}" type="datetimeFigureOut">
              <a:rPr lang="en-US" smtClean="0"/>
              <a:t>1/21/17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3C6AD8-DCFA-AE4D-83D4-A67C9590157B}" type="slidenum">
              <a:rPr lang="en-US" smtClean="0"/>
              <a:t>‹#›</a:t>
            </a:fld>
            <a:endParaRPr lang="en-US"/>
          </a:p>
        </p:txBody>
      </p:sp>
    </p:spTree>
    <p:extLst>
      <p:ext uri="{BB962C8B-B14F-4D97-AF65-F5344CB8AC3E}">
        <p14:creationId xmlns:p14="http://schemas.microsoft.com/office/powerpoint/2010/main" val="355399979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 Id="rId3" Type="http://schemas.openxmlformats.org/officeDocument/2006/relationships/hyperlink" Target="https://www.google.nl/maps/place/52%C2%B032'58.5%22N+5%C2%B033'57.3%22E/@52.549806,5.566378,359m/data=!3m1!1e3!4m2!3m1!1s0x0:0x0"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en.wikipedia.org/wiki/The_Lightning_Field" TargetMode="External"/><Relationship Id="rId4" Type="http://schemas.openxmlformats.org/officeDocument/2006/relationships/hyperlink" Target="http://en.wikipedia.org/wiki/Thunder_storms" TargetMode="External"/><Relationship Id="rId5" Type="http://schemas.openxmlformats.org/officeDocument/2006/relationships/hyperlink" Target="http://en.wikipedia.org/wiki/Dia_Art_Foundation" TargetMode="External"/><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latimesblogs.latimes.com/culturemonster/2011/09/michael-heizers-levitated-mass-will-soon-arrive-at-lacma.html" TargetMode="External"/><Relationship Id="rId4" Type="http://schemas.openxmlformats.org/officeDocument/2006/relationships/hyperlink" Target="http://www.nytimes.com/2011/10/08/arts/design/los-angeles-county-museum-moves-a-340-ton-rock.html?hp=&amp;pagewanted=all" TargetMode="External"/><Relationship Id="rId5" Type="http://schemas.openxmlformats.org/officeDocument/2006/relationships/hyperlink" Target="http://www.nytimes.com/slideshow/2011/10/07/arts/design/rock-slideshow.html?ref=design"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OBSERVATORY l</a:t>
            </a:r>
            <a:r>
              <a:rPr lang="en-US" dirty="0" smtClean="0"/>
              <a:t>ocated in </a:t>
            </a:r>
            <a:r>
              <a:rPr lang="en-US" dirty="0" err="1" smtClean="0"/>
              <a:t>Flevoland</a:t>
            </a:r>
            <a:r>
              <a:rPr lang="en-US" dirty="0" smtClean="0"/>
              <a:t>, in the Netherlands.</a:t>
            </a:r>
          </a:p>
          <a:p>
            <a:endParaRPr lang="en-US" dirty="0" smtClean="0"/>
          </a:p>
          <a:p>
            <a:r>
              <a:rPr lang="en-US" dirty="0" smtClean="0"/>
              <a:t>The Observatory (</a:t>
            </a:r>
            <a:r>
              <a:rPr lang="en-US" dirty="0" smtClean="0">
                <a:hlinkClick r:id="rId3"/>
              </a:rPr>
              <a:t>here</a:t>
            </a:r>
            <a:r>
              <a:rPr lang="en-US" dirty="0" smtClean="0"/>
              <a:t> on </a:t>
            </a:r>
            <a:r>
              <a:rPr lang="en-US" dirty="0" err="1" smtClean="0"/>
              <a:t>google</a:t>
            </a:r>
            <a:r>
              <a:rPr lang="en-US" dirty="0" smtClean="0"/>
              <a:t> maps) consists of two concentric earth mounds (the exterior measuring a diameter of 71 m) crossed by three V-span openings and divided by a ditch. The interior circle is made by a wood structure which supports earth covered in grass and includes four openings, one of them being the entry. Coming through a triangle-shaped tunnel it is possible to get through the exterior circle right through the middle of the land-art work through the East-West axe. The other three openings in the central circle are oriented in order to frame the sunrise in some specific times of the year. The middle steel visor shows the sunrise at the equinoxes. On the </a:t>
            </a:r>
            <a:r>
              <a:rPr lang="en-US" dirty="0" err="1" smtClean="0"/>
              <a:t>northest</a:t>
            </a:r>
            <a:r>
              <a:rPr lang="en-US" dirty="0" smtClean="0"/>
              <a:t> and </a:t>
            </a:r>
            <a:r>
              <a:rPr lang="en-US" dirty="0" err="1" smtClean="0"/>
              <a:t>southest</a:t>
            </a:r>
            <a:r>
              <a:rPr lang="en-US" dirty="0" smtClean="0"/>
              <a:t> sides of the circles are two stone wedges, through which the sunrise on the 21 June and on the 21 December are visible.</a:t>
            </a:r>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a:t>
            </a:fld>
            <a:endParaRPr lang="en-US"/>
          </a:p>
        </p:txBody>
      </p:sp>
    </p:spTree>
    <p:extLst>
      <p:ext uri="{BB962C8B-B14F-4D97-AF65-F5344CB8AC3E}">
        <p14:creationId xmlns:p14="http://schemas.microsoft.com/office/powerpoint/2010/main" val="32225648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Line Made By Walking (1967)</a:t>
            </a:r>
          </a:p>
          <a:p>
            <a:r>
              <a:rPr lang="en-US" dirty="0" smtClean="0"/>
              <a:t>Artist: Richard Long</a:t>
            </a:r>
          </a:p>
          <a:p>
            <a:r>
              <a:rPr lang="en-US" dirty="0" smtClean="0"/>
              <a:t>Made while Richard Long was a student in London, </a:t>
            </a:r>
            <a:r>
              <a:rPr lang="en-US" i="1" dirty="0" smtClean="0"/>
              <a:t>A Line Made By Walking</a:t>
            </a:r>
            <a:r>
              <a:rPr lang="en-US" dirty="0" smtClean="0"/>
              <a:t> documents a work he created as he walked back and forth across the same path in Wiltshire. Here, Long emphasizes the experiential factor of nature through the act of walking and the temporal factor involved in artistic practice, while also having an impact on the land. The subject matter is the interaction of the journey, marking the ground, and making a simple adjustment to the landscape. With its simple, geometric shape and minimal intervention on the site, the work is also reminiscent of - and perhaps influential to - later Minimalist works such as Richard Serra's </a:t>
            </a:r>
            <a:r>
              <a:rPr lang="en-US" i="1" dirty="0" smtClean="0"/>
              <a:t>To Encircle Base Plate Hexagram, Right Plates Inverted</a:t>
            </a:r>
            <a:r>
              <a:rPr lang="en-US" dirty="0" smtClean="0"/>
              <a:t> (1970). Like most Earthworks, the piece is site specific and ephemeral. The photographs document the work's temporary existence, but do not solely constitute the work itself. While the photographs simply mark the performance of the work, the documentation process was sometimes important to artists working in Earth art, as it was often the only way to evidence the creation of the work. The work was groundbreaking in its utter simplicity and ephemerality as it would have been invisible within hours or days as nature would have taken its course, thus also making the piece useless as a commodity object.</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17</a:t>
            </a:fld>
            <a:endParaRPr lang="en-US"/>
          </a:p>
        </p:txBody>
      </p:sp>
    </p:spTree>
    <p:extLst>
      <p:ext uri="{BB962C8B-B14F-4D97-AF65-F5344CB8AC3E}">
        <p14:creationId xmlns:p14="http://schemas.microsoft.com/office/powerpoint/2010/main" val="3288549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a young age Goldsworthy worked the land as a laborer on farms; the rhythmic nature of this work influencing the way that he makes his sculptures. Goldsworthy uses photography to capture his nature-based artworks at their apexes.</a:t>
            </a:r>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19</a:t>
            </a:fld>
            <a:endParaRPr lang="en-US"/>
          </a:p>
        </p:txBody>
      </p:sp>
    </p:spTree>
    <p:extLst>
      <p:ext uri="{BB962C8B-B14F-4D97-AF65-F5344CB8AC3E}">
        <p14:creationId xmlns:p14="http://schemas.microsoft.com/office/powerpoint/2010/main" val="96052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I believe that planting these oaks is necessary not only in </a:t>
            </a:r>
            <a:r>
              <a:rPr lang="en-US" sz="1200" dirty="0" err="1" smtClean="0"/>
              <a:t>biospheric</a:t>
            </a:r>
            <a:r>
              <a:rPr lang="en-US" sz="1200" dirty="0" smtClean="0"/>
              <a:t> terms, that is to say, in the context of matter and ecology, but in that it will raise ecological consciousness-raise it increasingly, in the course of the years to come, because we shall never stop planting. </a:t>
            </a:r>
            <a:br>
              <a:rPr lang="en-US" sz="1200" dirty="0" smtClean="0"/>
            </a:br>
            <a:r>
              <a:rPr lang="en-US" sz="1200" dirty="0" smtClean="0"/>
              <a:t/>
            </a:r>
            <a:br>
              <a:rPr lang="en-US" sz="1200" dirty="0" smtClean="0"/>
            </a:br>
            <a:r>
              <a:rPr lang="en-US" sz="1200" dirty="0" smtClean="0"/>
              <a:t>Thus, 7000 Oaks is a sculpture referring to peoples' life, to their everyday work. That is my concept of art which I call the extended concept or art of the social sculpture.</a:t>
            </a:r>
          </a:p>
          <a:p>
            <a:endParaRPr lang="en-US" sz="1200" dirty="0" smtClean="0"/>
          </a:p>
          <a:p>
            <a:r>
              <a:rPr lang="en-US" sz="1200" dirty="0" smtClean="0"/>
              <a:t>My point with these seven thousand trees was that each would be a monument, consisting of a living part, the live tree, changing all the time, and a crystalline mass, maintaining its shape, size, and weight. This stone can be transformed only by taking from it, when a piece splinters off, say, never by growing. By placing these two objects side by side, the proportionality of the monument's two parts will never be the same. </a:t>
            </a:r>
          </a:p>
          <a:p>
            <a:r>
              <a:rPr lang="en-US" sz="1200" dirty="0" smtClean="0"/>
              <a:t>The </a:t>
            </a:r>
            <a:r>
              <a:rPr lang="en-US" sz="1200" dirty="0" err="1" smtClean="0"/>
              <a:t>Dia</a:t>
            </a:r>
            <a:r>
              <a:rPr lang="en-US" sz="1200" dirty="0" smtClean="0"/>
              <a:t> Art Foundation provided the initial financing for 7000 Oaks in Kassel.</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27</a:t>
            </a:fld>
            <a:endParaRPr lang="en-US"/>
          </a:p>
        </p:txBody>
      </p:sp>
    </p:spTree>
    <p:extLst>
      <p:ext uri="{BB962C8B-B14F-4D97-AF65-F5344CB8AC3E}">
        <p14:creationId xmlns:p14="http://schemas.microsoft.com/office/powerpoint/2010/main" val="3810840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i="1" dirty="0" smtClean="0">
                <a:hlinkClick r:id="rId3" tooltip="The Lightning Field"/>
              </a:rPr>
              <a:t>The Lightning Field</a:t>
            </a:r>
            <a:r>
              <a:rPr lang="en-US" sz="1200" dirty="0" smtClean="0"/>
              <a:t> (1977) is De Maria’s best-known work. It consists of 400 stainless steel posts arranged in a calculated grid over an area of 1 mile × 1 km. The time of day and weather change the optical effects. It also lights up during </a:t>
            </a:r>
            <a:r>
              <a:rPr lang="en-US" sz="1200" dirty="0" smtClean="0">
                <a:hlinkClick r:id="rId4" tooltip="Thunder storms"/>
              </a:rPr>
              <a:t>thunder storms</a:t>
            </a:r>
            <a:r>
              <a:rPr lang="en-US" sz="1200" dirty="0" smtClean="0"/>
              <a:t>.</a:t>
            </a:r>
            <a:r>
              <a:rPr lang="en-US" sz="1200" baseline="30000" dirty="0" smtClean="0"/>
              <a:t> </a:t>
            </a:r>
            <a:r>
              <a:rPr lang="en-US" sz="1200" dirty="0" smtClean="0"/>
              <a:t>The field is commissioned and maintained by </a:t>
            </a:r>
            <a:r>
              <a:rPr lang="en-US" sz="1200" dirty="0" smtClean="0">
                <a:hlinkClick r:id="rId5" tooltip="Dia Art Foundation"/>
              </a:rPr>
              <a:t>Dia Art Foundation</a:t>
            </a:r>
            <a:r>
              <a:rPr lang="en-US" sz="1200" dirty="0" smtClean="0"/>
              <a:t>.</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28</a:t>
            </a:fld>
            <a:endParaRPr lang="en-US"/>
          </a:p>
        </p:txBody>
      </p:sp>
    </p:spTree>
    <p:extLst>
      <p:ext uri="{BB962C8B-B14F-4D97-AF65-F5344CB8AC3E}">
        <p14:creationId xmlns:p14="http://schemas.microsoft.com/office/powerpoint/2010/main" val="5037595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Lightning Field (1977) is De Maria’s best-known work. It consists of 400 stainless steel posts arranged in a calculated grid over an area of 1 mile × 1 km. The time of day and weather change the optical effects. It also lights up during thunder storms. The field is commissioned and maintained by </a:t>
            </a:r>
            <a:r>
              <a:rPr lang="en-US" dirty="0" err="1" smtClean="0"/>
              <a:t>Dia</a:t>
            </a:r>
            <a:r>
              <a:rPr lang="en-US" dirty="0" smtClean="0"/>
              <a:t> Art Foundation.</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29</a:t>
            </a:fld>
            <a:endParaRPr lang="en-US"/>
          </a:p>
        </p:txBody>
      </p:sp>
    </p:spTree>
    <p:extLst>
      <p:ext uri="{BB962C8B-B14F-4D97-AF65-F5344CB8AC3E}">
        <p14:creationId xmlns:p14="http://schemas.microsoft.com/office/powerpoint/2010/main" val="21854505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interior earth sculpture. </a:t>
            </a:r>
            <a:br>
              <a:rPr lang="en-US" dirty="0" smtClean="0"/>
            </a:br>
            <a:r>
              <a:rPr lang="en-US" dirty="0" smtClean="0"/>
              <a:t>250 cubic yards of earth (197 cubic meters)</a:t>
            </a:r>
            <a:br>
              <a:rPr lang="en-US" dirty="0" smtClean="0"/>
            </a:br>
            <a:r>
              <a:rPr lang="en-US" dirty="0" smtClean="0"/>
              <a:t>3,600 square feet of floor space (335 square meters)</a:t>
            </a:r>
            <a:br>
              <a:rPr lang="en-US" dirty="0" smtClean="0"/>
            </a:br>
            <a:r>
              <a:rPr lang="en-US" dirty="0" smtClean="0"/>
              <a:t>22 inch depth of material (56 centimeters)</a:t>
            </a:r>
            <a:br>
              <a:rPr lang="en-US" dirty="0" smtClean="0"/>
            </a:br>
            <a:r>
              <a:rPr lang="en-US" dirty="0" smtClean="0"/>
              <a:t>Total weight of sculpture: 280,000 lbs. (127,300 kilos)</a:t>
            </a:r>
            <a:br>
              <a:rPr lang="en-US" dirty="0" smtClean="0"/>
            </a:br>
            <a:r>
              <a:rPr lang="en-US" dirty="0" smtClean="0"/>
              <a:t/>
            </a:r>
            <a:br>
              <a:rPr lang="en-US" dirty="0" smtClean="0"/>
            </a:br>
            <a:r>
              <a:rPr lang="en-US" i="1" dirty="0" smtClean="0"/>
              <a:t>The New York Earth Room</a:t>
            </a:r>
            <a:r>
              <a:rPr lang="en-US" dirty="0" smtClean="0"/>
              <a:t>, 1977, is the third Earth Room sculpture executed by the artist, the first being in Munich, Germany in 1968. The second was installed at the </a:t>
            </a:r>
            <a:r>
              <a:rPr lang="en-US" dirty="0" err="1" smtClean="0"/>
              <a:t>Hessisches</a:t>
            </a:r>
            <a:r>
              <a:rPr lang="en-US" dirty="0" smtClean="0"/>
              <a:t> </a:t>
            </a:r>
            <a:r>
              <a:rPr lang="en-US" dirty="0" err="1" smtClean="0"/>
              <a:t>Landesmuseum</a:t>
            </a:r>
            <a:r>
              <a:rPr lang="en-US" dirty="0" smtClean="0"/>
              <a:t> in Darmstadt, Germany in 1974. The first two works no longer exist. </a:t>
            </a:r>
            <a:br>
              <a:rPr lang="en-US" dirty="0" smtClean="0"/>
            </a:br>
            <a:r>
              <a:rPr lang="en-US" dirty="0" smtClean="0"/>
              <a:t/>
            </a:r>
            <a:br>
              <a:rPr lang="en-US" dirty="0" smtClean="0"/>
            </a:br>
            <a:r>
              <a:rPr lang="en-US" i="1" dirty="0" smtClean="0"/>
              <a:t>The New York Earth Room</a:t>
            </a:r>
            <a:r>
              <a:rPr lang="en-US" dirty="0" smtClean="0"/>
              <a:t> has been on long-term view to the public since 1980. This work was commissioned and is maintained by </a:t>
            </a:r>
            <a:r>
              <a:rPr lang="en-US" dirty="0" err="1" smtClean="0"/>
              <a:t>Dia</a:t>
            </a:r>
            <a:r>
              <a:rPr lang="en-US" dirty="0" smtClean="0"/>
              <a:t> Art Foundation.</a:t>
            </a:r>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31</a:t>
            </a:fld>
            <a:endParaRPr lang="en-US"/>
          </a:p>
        </p:txBody>
      </p:sp>
    </p:spTree>
    <p:extLst>
      <p:ext uri="{BB962C8B-B14F-4D97-AF65-F5344CB8AC3E}">
        <p14:creationId xmlns:p14="http://schemas.microsoft.com/office/powerpoint/2010/main" val="42613590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Rosalind Krauss relates the Observatory to Stonehenge:</a:t>
            </a:r>
          </a:p>
          <a:p>
            <a:r>
              <a:rPr lang="en-US" dirty="0" smtClean="0"/>
              <a:t>Morris had begun to think about the structures both made (like Stonehenge) and found (like caves) by prehistoric societies to convert the arc of the sun’s revolutions into the straight line of  the intelligible, </a:t>
            </a:r>
            <a:r>
              <a:rPr lang="en-US" dirty="0" err="1" smtClean="0"/>
              <a:t>arrowlike</a:t>
            </a:r>
            <a:r>
              <a:rPr lang="en-US" dirty="0" smtClean="0"/>
              <a:t> trajectory, and thus to ‘read’ the  solstices. </a:t>
            </a:r>
            <a:r>
              <a:rPr lang="en-US" i="1" dirty="0" smtClean="0"/>
              <a:t>Observatory</a:t>
            </a:r>
            <a:r>
              <a:rPr lang="en-US" dirty="0" smtClean="0"/>
              <a:t> (1971) is a massive project through which to  think and to experience this culturally ancient notion of marking, which is to say, of entering into a text that one has not oneself written, and that will continue to be produced to the end of solar time.</a:t>
            </a:r>
          </a:p>
          <a:p>
            <a:r>
              <a:rPr lang="en-US" dirty="0" smtClean="0"/>
              <a:t>(Rosalind Krauss, “The Mind/Body Problem: Robert Morris in Series, ” Robert Morris. The Mind/Body Problem, Robert Morris (New York: Solomon R. Guggenheim Museum. January-</a:t>
            </a:r>
            <a:r>
              <a:rPr lang="en-US" dirty="0" err="1" smtClean="0"/>
              <a:t>Aprii</a:t>
            </a:r>
            <a:r>
              <a:rPr lang="en-US" dirty="0" smtClean="0"/>
              <a:t> 1994))</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2</a:t>
            </a:fld>
            <a:endParaRPr lang="en-US"/>
          </a:p>
        </p:txBody>
      </p:sp>
    </p:spTree>
    <p:extLst>
      <p:ext uri="{BB962C8B-B14F-4D97-AF65-F5344CB8AC3E}">
        <p14:creationId xmlns:p14="http://schemas.microsoft.com/office/powerpoint/2010/main" val="29762916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"It is a very desolate area, but it is totally accessible, and it can be easily visited, making </a:t>
            </a:r>
            <a:r>
              <a:rPr lang="en-US" sz="1200" i="1" dirty="0" smtClean="0"/>
              <a:t>Sun Tunnels</a:t>
            </a:r>
            <a:r>
              <a:rPr lang="en-US" sz="1200" dirty="0" smtClean="0"/>
              <a:t> more accessible really than art in museums . . . A work like </a:t>
            </a:r>
            <a:r>
              <a:rPr lang="en-US" sz="1200" i="1" dirty="0" smtClean="0"/>
              <a:t>Sun Tunnels</a:t>
            </a:r>
            <a:r>
              <a:rPr lang="en-US" sz="1200" dirty="0" smtClean="0"/>
              <a:t> is always accessible . . . Eventually, as many people will see </a:t>
            </a:r>
            <a:r>
              <a:rPr lang="en-US" sz="1200" i="1" dirty="0" smtClean="0"/>
              <a:t>Sun Tunnels</a:t>
            </a:r>
            <a:r>
              <a:rPr lang="en-US" sz="1200" dirty="0" smtClean="0"/>
              <a:t> as would see many works in a city-in a museum anyway.”  Nancy Holt</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3</a:t>
            </a:fld>
            <a:endParaRPr lang="en-US"/>
          </a:p>
        </p:txBody>
      </p:sp>
    </p:spTree>
    <p:extLst>
      <p:ext uri="{BB962C8B-B14F-4D97-AF65-F5344CB8AC3E}">
        <p14:creationId xmlns:p14="http://schemas.microsoft.com/office/powerpoint/2010/main" val="15723509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latin typeface="Arial"/>
                <a:cs typeface="Arial"/>
              </a:rPr>
              <a:t>Robert Smithson, </a:t>
            </a:r>
            <a:r>
              <a:rPr lang="en-US" sz="1200" i="1" dirty="0" smtClean="0">
                <a:latin typeface="Arial"/>
                <a:cs typeface="Arial"/>
              </a:rPr>
              <a:t>Spiral Jetty</a:t>
            </a:r>
            <a:r>
              <a:rPr lang="en-US" sz="1200" dirty="0" smtClean="0">
                <a:latin typeface="Arial"/>
                <a:cs typeface="Arial"/>
              </a:rPr>
              <a:t>, 1970</a:t>
            </a:r>
          </a:p>
          <a:p>
            <a:r>
              <a:rPr lang="en-US" sz="1200" dirty="0" smtClean="0">
                <a:latin typeface="Arial"/>
                <a:cs typeface="Arial"/>
              </a:rPr>
              <a:t>This piece by Smithson is the classic example of an earthwork, or a piece of art that rejects the traditional notions of a studio space and is instead created in the natural environment. More specifically, </a:t>
            </a:r>
            <a:r>
              <a:rPr lang="en-US" sz="1200" i="1" dirty="0" smtClean="0">
                <a:latin typeface="Arial"/>
                <a:cs typeface="Arial"/>
              </a:rPr>
              <a:t>Spiral Jetty</a:t>
            </a:r>
            <a:r>
              <a:rPr lang="en-US" sz="1200" dirty="0" smtClean="0">
                <a:latin typeface="Arial"/>
                <a:cs typeface="Arial"/>
              </a:rPr>
              <a:t> is an example of Smithson’s interest with entropic earthworks, or the tendency of forms in nature to simplify and decay over time. Smithson specifically chose the Great Salt Lake in Utah for the site because it already expressed the increasing decay and disorganization that characterizes entropy through the residue of salt left behind after evaporation. As a site-specific installation, this piece is only able to be known by actually traveling to the piece; however, it is one of Smithson’s most well-documented works and the photographs of its creation function as a surrogate of the piece itself.</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5</a:t>
            </a:fld>
            <a:endParaRPr lang="en-US"/>
          </a:p>
        </p:txBody>
      </p:sp>
    </p:spTree>
    <p:extLst>
      <p:ext uri="{BB962C8B-B14F-4D97-AF65-F5344CB8AC3E}">
        <p14:creationId xmlns:p14="http://schemas.microsoft.com/office/powerpoint/2010/main" val="392444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Amarillo</a:t>
            </a:r>
            <a:r>
              <a:rPr lang="en-US" baseline="0" dirty="0" smtClean="0"/>
              <a:t> Texas:</a:t>
            </a:r>
          </a:p>
          <a:p>
            <a:r>
              <a:rPr lang="en-US" dirty="0" smtClean="0"/>
              <a:t>An earthwork by the artist Robert Smithson, consisting of a 140-foot diameter partial circle of rock which rises out of the level ground to a height of around 15 feet. The artificial lake in which the piece once emerged is now dry, and the sculpture is slowly eroding. Smithson was killed in a plane crash while surveying the site for this work, along with a photographer and the pilot. The crash site is a few hundred yards from the Ramp. The completion of the piece was performed by his widow, Nancy Holt, Richard Serra, and others, shortly after Smithson's death in 1973. </a:t>
            </a:r>
          </a:p>
          <a:p>
            <a:endParaRPr lang="en-US" dirty="0" smtClean="0"/>
          </a:p>
          <a:p>
            <a:r>
              <a:rPr lang="en-US" dirty="0" smtClean="0"/>
              <a:t>Amarillo Ramp was commissioned by Stanley Marsh, a local ranch owner and bon-vivant who also commissioned the famous Cadillac Ranch and several other sculptures on the over 200 square miles of land he owned with his wife around Amarillo.</a:t>
            </a:r>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10</a:t>
            </a:fld>
            <a:endParaRPr lang="en-US"/>
          </a:p>
        </p:txBody>
      </p:sp>
    </p:spTree>
    <p:extLst>
      <p:ext uri="{BB962C8B-B14F-4D97-AF65-F5344CB8AC3E}">
        <p14:creationId xmlns:p14="http://schemas.microsoft.com/office/powerpoint/2010/main" val="137580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i="1" dirty="0" smtClean="0"/>
              <a:t>Double Negative</a:t>
            </a:r>
            <a:r>
              <a:rPr lang="en-US" sz="1200" dirty="0" smtClean="0"/>
              <a:t> blurs the distinction between sculpture ("art") and normal objects such as rocks ("not art"), and encourage viewers to consider how the earth relates to art. The sheer size of </a:t>
            </a:r>
            <a:r>
              <a:rPr lang="en-US" sz="1200" i="1" dirty="0" smtClean="0"/>
              <a:t>Double Negative</a:t>
            </a:r>
            <a:r>
              <a:rPr lang="en-US" sz="1200" dirty="0" smtClean="0"/>
              <a:t> also invites contemplation of the scale of art, and the relation of the viewer the earth and to art itself. How does art change when it can't fit in a museum? How does one observe an artwork that's a quarter-mile long?</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11</a:t>
            </a:fld>
            <a:endParaRPr lang="en-US"/>
          </a:p>
        </p:txBody>
      </p:sp>
    </p:spTree>
    <p:extLst>
      <p:ext uri="{BB962C8B-B14F-4D97-AF65-F5344CB8AC3E}">
        <p14:creationId xmlns:p14="http://schemas.microsoft.com/office/powerpoint/2010/main" val="706390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LA </a:t>
            </a:r>
            <a:r>
              <a:rPr lang="en-US" dirty="0" err="1" smtClean="0"/>
              <a:t>MoCA</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NEWS ... The installation of Michael </a:t>
            </a:r>
            <a:r>
              <a:rPr lang="en-US" sz="1200" dirty="0" err="1" smtClean="0"/>
              <a:t>Heizer's</a:t>
            </a:r>
            <a:r>
              <a:rPr lang="en-US" sz="1200" dirty="0" smtClean="0"/>
              <a:t> new 340-ton sculpture, </a:t>
            </a:r>
            <a:r>
              <a:rPr lang="en-US" sz="1200" i="1" dirty="0" smtClean="0"/>
              <a:t>Levitated Mass</a:t>
            </a:r>
            <a:r>
              <a:rPr lang="en-US" sz="1200" dirty="0" smtClean="0"/>
              <a:t>, at the LACMA continues to garner large amounts of press attention. </a:t>
            </a:r>
            <a:r>
              <a:rPr lang="en-US" sz="1200" dirty="0" smtClean="0">
                <a:hlinkClick r:id="rId3"/>
              </a:rPr>
              <a:t>LA Times</a:t>
            </a:r>
            <a:r>
              <a:rPr lang="en-US" sz="1200" dirty="0" smtClean="0"/>
              <a:t>] ... </a:t>
            </a:r>
            <a:r>
              <a:rPr lang="en-US" sz="1200" i="1" dirty="0" smtClean="0"/>
              <a:t>Levitated Mass</a:t>
            </a:r>
            <a:r>
              <a:rPr lang="en-US" sz="1200" dirty="0" smtClean="0"/>
              <a:t> news story and slideshow in </a:t>
            </a:r>
            <a:r>
              <a:rPr lang="en-US" sz="1200" i="1" dirty="0" smtClean="0"/>
              <a:t>The New York Times</a:t>
            </a:r>
            <a:r>
              <a:rPr lang="en-US" sz="1200" dirty="0" smtClean="0"/>
              <a:t> [</a:t>
            </a:r>
            <a:r>
              <a:rPr lang="en-US" sz="1200" dirty="0" smtClean="0">
                <a:hlinkClick r:id="rId4"/>
              </a:rPr>
              <a:t>story</a:t>
            </a:r>
            <a:r>
              <a:rPr lang="en-US" sz="1200" dirty="0" smtClean="0"/>
              <a:t> | </a:t>
            </a:r>
            <a:r>
              <a:rPr lang="en-US" sz="1200" dirty="0" smtClean="0">
                <a:hlinkClick r:id="rId5"/>
              </a:rPr>
              <a:t>slide show</a:t>
            </a:r>
            <a:r>
              <a:rPr lang="en-US" sz="1200" dirty="0" smtClean="0"/>
              <a:t>] ... </a:t>
            </a:r>
            <a:r>
              <a:rPr lang="en-US" sz="1200" dirty="0" err="1" smtClean="0"/>
              <a:t>Heizer</a:t>
            </a:r>
            <a:r>
              <a:rPr lang="en-US" sz="1200" dirty="0" smtClean="0"/>
              <a:t> to be featured in Land Art show at MOCA --</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13</a:t>
            </a:fld>
            <a:endParaRPr lang="en-US"/>
          </a:p>
        </p:txBody>
      </p:sp>
    </p:spTree>
    <p:extLst>
      <p:ext uri="{BB962C8B-B14F-4D97-AF65-F5344CB8AC3E}">
        <p14:creationId xmlns:p14="http://schemas.microsoft.com/office/powerpoint/2010/main" val="1049671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Lines</a:t>
            </a:r>
            <a:r>
              <a:rPr lang="en-US" baseline="0" dirty="0" smtClean="0"/>
              <a:t> made by walking on frozen lake</a:t>
            </a:r>
          </a:p>
          <a:p>
            <a:endParaRPr lang="en-US" baseline="0" dirty="0" smtClean="0"/>
          </a:p>
          <a:p>
            <a:r>
              <a:rPr lang="en-US" sz="1200" dirty="0" smtClean="0"/>
              <a:t>In the nature of things:</a:t>
            </a:r>
          </a:p>
          <a:p>
            <a:r>
              <a:rPr lang="en-US" sz="1200" dirty="0" smtClean="0"/>
              <a:t>Art about mobility, lightness and freedom.</a:t>
            </a:r>
            <a:br>
              <a:rPr lang="en-US" sz="1200" dirty="0" smtClean="0"/>
            </a:br>
            <a:r>
              <a:rPr lang="en-US" sz="1200" dirty="0" smtClean="0"/>
              <a:t>Simple creative acts of walking and marking</a:t>
            </a:r>
            <a:br>
              <a:rPr lang="en-US" sz="1200" dirty="0" smtClean="0"/>
            </a:br>
            <a:r>
              <a:rPr lang="en-US" sz="1200" dirty="0" smtClean="0"/>
              <a:t>about place, locality, time, distance and measurement.</a:t>
            </a:r>
            <a:br>
              <a:rPr lang="en-US" sz="1200" dirty="0" smtClean="0"/>
            </a:br>
            <a:r>
              <a:rPr lang="en-US" sz="1200" dirty="0" smtClean="0"/>
              <a:t>Works using raw materials and my human scale in the reality of landscapes.</a:t>
            </a:r>
          </a:p>
          <a:p>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15</a:t>
            </a:fld>
            <a:endParaRPr lang="en-US"/>
          </a:p>
        </p:txBody>
      </p:sp>
    </p:spTree>
    <p:extLst>
      <p:ext uri="{BB962C8B-B14F-4D97-AF65-F5344CB8AC3E}">
        <p14:creationId xmlns:p14="http://schemas.microsoft.com/office/powerpoint/2010/main" val="774764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dirty="0" smtClean="0"/>
              <a:t>Excerpt from an interview by J.W. </a:t>
            </a:r>
            <a:r>
              <a:rPr lang="en-US" sz="1200" i="1" dirty="0" err="1" smtClean="0"/>
              <a:t>Morson</a:t>
            </a:r>
            <a:r>
              <a:rPr lang="en-US" sz="1200" i="1" dirty="0" smtClean="0"/>
              <a:t>, published in Kiosk, </a:t>
            </a:r>
            <a:r>
              <a:rPr lang="en-US" sz="1200" i="1" dirty="0" err="1" smtClean="0"/>
              <a:t>Vol</a:t>
            </a:r>
            <a:r>
              <a:rPr lang="en-US" sz="1200" i="1" dirty="0" smtClean="0"/>
              <a:t> 11, Spring 1994:</a:t>
            </a:r>
            <a:r>
              <a:rPr lang="en-US" sz="1200" dirty="0" smtClean="0"/>
              <a:t/>
            </a:r>
            <a:br>
              <a:rPr lang="en-US" sz="1200" dirty="0" smtClean="0"/>
            </a:br>
            <a:r>
              <a:rPr lang="en-US" sz="1200" dirty="0" smtClean="0"/>
              <a:t/>
            </a:r>
            <a:br>
              <a:rPr lang="en-US" sz="1200" dirty="0" smtClean="0"/>
            </a:br>
            <a:r>
              <a:rPr lang="en-US" sz="1200" dirty="0" smtClean="0"/>
              <a:t>JWM: Do you have a muse?</a:t>
            </a:r>
            <a:br>
              <a:rPr lang="en-US" sz="1200" dirty="0" smtClean="0"/>
            </a:br>
            <a:r>
              <a:rPr lang="en-US" sz="1200" dirty="0" smtClean="0"/>
              <a:t>DO: No, I have to somehow trap this thing. I have to go after it through a sensory approach with all the senses operating in tangent- operating outside myself- sort of prowling this featureless thing until I can see it.</a:t>
            </a:r>
            <a:br>
              <a:rPr lang="en-US" sz="1200" dirty="0" smtClean="0"/>
            </a:br>
            <a:r>
              <a:rPr lang="en-US" sz="1200" dirty="0" smtClean="0"/>
              <a:t/>
            </a:r>
            <a:br>
              <a:rPr lang="en-US" sz="1200" dirty="0" smtClean="0"/>
            </a:br>
            <a:r>
              <a:rPr lang="en-US" sz="1200" dirty="0" smtClean="0"/>
              <a:t>And quite often, even with that, it's not good enough. You see, this wouldn't be an interesting profession unless it was really difficult.</a:t>
            </a:r>
            <a:endParaRPr lang="en-US" dirty="0"/>
          </a:p>
        </p:txBody>
      </p:sp>
      <p:sp>
        <p:nvSpPr>
          <p:cNvPr id="4" name="Slide Number Placeholder 3"/>
          <p:cNvSpPr>
            <a:spLocks noGrp="1"/>
          </p:cNvSpPr>
          <p:nvPr>
            <p:ph type="sldNum" sz="quarter" idx="10"/>
          </p:nvPr>
        </p:nvSpPr>
        <p:spPr/>
        <p:txBody>
          <a:bodyPr/>
          <a:lstStyle/>
          <a:p>
            <a:fld id="{AC3C6AD8-DCFA-AE4D-83D4-A67C9590157B}" type="slidenum">
              <a:rPr lang="en-US" smtClean="0"/>
              <a:t>16</a:t>
            </a:fld>
            <a:endParaRPr lang="en-US"/>
          </a:p>
        </p:txBody>
      </p:sp>
    </p:spTree>
    <p:extLst>
      <p:ext uri="{BB962C8B-B14F-4D97-AF65-F5344CB8AC3E}">
        <p14:creationId xmlns:p14="http://schemas.microsoft.com/office/powerpoint/2010/main" val="1806559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746728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873799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5020107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848587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7A7FE6F-D6F8-9A41-8B5C-F63844B58165}" type="datetimeFigureOut">
              <a:rPr lang="en-US" smtClean="0"/>
              <a:t>1/21/17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953499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7A7FE6F-D6F8-9A41-8B5C-F63844B58165}" type="datetimeFigureOut">
              <a:rPr lang="en-US" smtClean="0"/>
              <a:t>1/21/17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2615471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7A7FE6F-D6F8-9A41-8B5C-F63844B58165}" type="datetimeFigureOut">
              <a:rPr lang="en-US" smtClean="0"/>
              <a:t>1/21/17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9106299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7A7FE6F-D6F8-9A41-8B5C-F63844B58165}" type="datetimeFigureOut">
              <a:rPr lang="en-US" smtClean="0"/>
              <a:t>1/21/17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137846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A7FE6F-D6F8-9A41-8B5C-F63844B58165}" type="datetimeFigureOut">
              <a:rPr lang="en-US" smtClean="0"/>
              <a:t>1/21/17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35056100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1/21/17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6793082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7A7FE6F-D6F8-9A41-8B5C-F63844B58165}" type="datetimeFigureOut">
              <a:rPr lang="en-US" smtClean="0"/>
              <a:t>1/21/17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5DE1BB-C79D-0E4D-AA8A-AD20E09AC957}" type="slidenum">
              <a:rPr lang="en-US" smtClean="0"/>
              <a:t>‹#›</a:t>
            </a:fld>
            <a:endParaRPr lang="en-US"/>
          </a:p>
        </p:txBody>
      </p:sp>
    </p:spTree>
    <p:extLst>
      <p:ext uri="{BB962C8B-B14F-4D97-AF65-F5344CB8AC3E}">
        <p14:creationId xmlns:p14="http://schemas.microsoft.com/office/powerpoint/2010/main" val="219789986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7"/>
            <a:r>
              <a:rPr lang="en-US" dirty="0" smtClean="0"/>
              <a:t>Fourth level</a:t>
            </a:r>
          </a:p>
          <a:p>
            <a:pPr lvl="8"/>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7A7FE6F-D6F8-9A41-8B5C-F63844B58165}" type="datetimeFigureOut">
              <a:rPr lang="en-US" smtClean="0"/>
              <a:t>1/21/17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5DE1BB-C79D-0E4D-AA8A-AD20E09AC957}" type="slidenum">
              <a:rPr lang="en-US" smtClean="0"/>
              <a:t>‹#›</a:t>
            </a:fld>
            <a:endParaRPr lang="en-US"/>
          </a:p>
        </p:txBody>
      </p:sp>
    </p:spTree>
    <p:extLst>
      <p:ext uri="{BB962C8B-B14F-4D97-AF65-F5344CB8AC3E}">
        <p14:creationId xmlns:p14="http://schemas.microsoft.com/office/powerpoint/2010/main" val="36256368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4"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3.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5.jpg"/><Relationship Id="rId6"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 Id="rId3" Type="http://schemas.openxmlformats.org/officeDocument/2006/relationships/image" Target="../media/image25.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6.jpg"/></Relationships>
</file>

<file path=ppt/slides/_rels/slide4.xml.rels><?xml version="1.0" encoding="UTF-8" standalone="yes"?>
<Relationships xmlns="http://schemas.openxmlformats.org/package/2006/relationships"><Relationship Id="rId3" Type="http://schemas.openxmlformats.org/officeDocument/2006/relationships/hyperlink" Target="http://en.wikipedia.org/wiki/Lucin,_Utah" TargetMode="External"/><Relationship Id="rId4" Type="http://schemas.openxmlformats.org/officeDocument/2006/relationships/hyperlink" Target="http://en.wikipedia.org/wiki/Draco_(constellation)" TargetMode="External"/><Relationship Id="rId5" Type="http://schemas.openxmlformats.org/officeDocument/2006/relationships/hyperlink" Target="http://en.wikipedia.org/wiki/Perseus_(constellation)" TargetMode="External"/><Relationship Id="rId6" Type="http://schemas.openxmlformats.org/officeDocument/2006/relationships/hyperlink" Target="http://en.wikipedia.org/wiki/Columba_(constellation)" TargetMode="External"/><Relationship Id="rId7" Type="http://schemas.openxmlformats.org/officeDocument/2006/relationships/hyperlink" Target="http://en.wikipedia.org/wiki/Capricornus" TargetMode="External"/><Relationship Id="rId8" Type="http://schemas.openxmlformats.org/officeDocument/2006/relationships/hyperlink" Target="http://en.wikipedia.org/wiki/Nancy_Holt%23cite_note-Saad-Cook-6" TargetMode="External"/><Relationship Id="rId1" Type="http://schemas.openxmlformats.org/officeDocument/2006/relationships/slideLayout" Target="../slideLayouts/slideLayout2.xml"/><Relationship Id="rId2" Type="http://schemas.openxmlformats.org/officeDocument/2006/relationships/hyperlink" Target="http://en.wikipedia.org/wiki/Great_Basin_Deser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86834" y="986362"/>
            <a:ext cx="7772400" cy="547720"/>
          </a:xfrm>
        </p:spPr>
        <p:txBody>
          <a:bodyPr>
            <a:noAutofit/>
          </a:bodyPr>
          <a:lstStyle/>
          <a:p>
            <a:r>
              <a:rPr lang="en-US" sz="2000" dirty="0" smtClean="0"/>
              <a:t>“Instead of using a paintbrush to make his art, Robert Morris </a:t>
            </a:r>
            <a:br>
              <a:rPr lang="en-US" sz="2000" dirty="0" smtClean="0"/>
            </a:br>
            <a:r>
              <a:rPr lang="en-US" sz="2000" dirty="0" smtClean="0"/>
              <a:t>would like to use a bulldozer.”</a:t>
            </a:r>
            <a:br>
              <a:rPr lang="en-US" sz="2000" dirty="0" smtClean="0"/>
            </a:br>
            <a:r>
              <a:rPr lang="en-US" sz="2800" dirty="0" smtClean="0"/>
              <a:t/>
            </a:r>
            <a:br>
              <a:rPr lang="en-US" sz="2800" dirty="0" smtClean="0"/>
            </a:br>
            <a:r>
              <a:rPr lang="en-US" sz="2800" dirty="0"/>
              <a:t/>
            </a:r>
            <a:br>
              <a:rPr lang="en-US" sz="2800" dirty="0"/>
            </a:br>
            <a:endParaRPr lang="en-US" sz="2000" dirty="0"/>
          </a:p>
        </p:txBody>
      </p:sp>
      <p:pic>
        <p:nvPicPr>
          <p:cNvPr id="4" name="Picture 3" descr="morris-observatory-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863990"/>
            <a:ext cx="4758550" cy="3200125"/>
          </a:xfrm>
          <a:prstGeom prst="rect">
            <a:avLst/>
          </a:prstGeom>
        </p:spPr>
      </p:pic>
      <p:pic>
        <p:nvPicPr>
          <p:cNvPr id="6" name="Picture 5" descr="morris-observatory-16.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6656" y="2214520"/>
            <a:ext cx="4137343" cy="2849595"/>
          </a:xfrm>
          <a:prstGeom prst="rect">
            <a:avLst/>
          </a:prstGeom>
        </p:spPr>
      </p:pic>
      <p:sp>
        <p:nvSpPr>
          <p:cNvPr id="3" name="TextBox 2"/>
          <p:cNvSpPr txBox="1"/>
          <p:nvPr/>
        </p:nvSpPr>
        <p:spPr>
          <a:xfrm>
            <a:off x="3854796" y="5905345"/>
            <a:ext cx="2019491" cy="369332"/>
          </a:xfrm>
          <a:prstGeom prst="rect">
            <a:avLst/>
          </a:prstGeom>
          <a:noFill/>
        </p:spPr>
        <p:txBody>
          <a:bodyPr wrap="none" rtlCol="0">
            <a:spAutoFit/>
          </a:bodyPr>
          <a:lstStyle/>
          <a:p>
            <a:r>
              <a:rPr lang="en-US" dirty="0" smtClean="0"/>
              <a:t>Observatory 1971</a:t>
            </a:r>
            <a:endParaRPr lang="en-US" dirty="0"/>
          </a:p>
        </p:txBody>
      </p:sp>
    </p:spTree>
    <p:extLst>
      <p:ext uri="{BB962C8B-B14F-4D97-AF65-F5344CB8AC3E}">
        <p14:creationId xmlns:p14="http://schemas.microsoft.com/office/powerpoint/2010/main" val="1445157427"/>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600" dirty="0" smtClean="0"/>
              <a:t>Amarillo Ramp, Robert Smithson</a:t>
            </a:r>
            <a:endParaRPr lang="en-US" sz="1600" dirty="0"/>
          </a:p>
        </p:txBody>
      </p:sp>
      <p:pic>
        <p:nvPicPr>
          <p:cNvPr id="4" name="Content Placeholder 3"/>
          <p:cNvPicPr>
            <a:picLocks noGrp="1" noChangeAspect="1"/>
          </p:cNvPicPr>
          <p:nvPr>
            <p:ph idx="1"/>
          </p:nvPr>
        </p:nvPicPr>
        <p:blipFill>
          <a:blip r:embed="rId3"/>
          <a:srcRect t="22502" b="22502"/>
          <a:stretch>
            <a:fillRect/>
          </a:stretch>
        </p:blipFill>
        <p:spPr/>
      </p:pic>
    </p:spTree>
    <p:extLst>
      <p:ext uri="{BB962C8B-B14F-4D97-AF65-F5344CB8AC3E}">
        <p14:creationId xmlns:p14="http://schemas.microsoft.com/office/powerpoint/2010/main" val="3415706273"/>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5143"/>
            <a:ext cx="8229600" cy="720669"/>
          </a:xfrm>
        </p:spPr>
        <p:txBody>
          <a:bodyPr>
            <a:normAutofit/>
          </a:bodyPr>
          <a:lstStyle/>
          <a:p>
            <a:r>
              <a:rPr lang="en-US" sz="1600" dirty="0" smtClean="0"/>
              <a:t>Michael </a:t>
            </a:r>
            <a:r>
              <a:rPr lang="en-US" sz="1600" dirty="0" err="1" smtClean="0"/>
              <a:t>Heizer</a:t>
            </a:r>
            <a:r>
              <a:rPr lang="en-US" sz="1600" dirty="0" smtClean="0"/>
              <a:t/>
            </a:r>
            <a:br>
              <a:rPr lang="en-US" sz="1600" dirty="0" smtClean="0"/>
            </a:br>
            <a:r>
              <a:rPr lang="en-US" sz="1600" dirty="0" smtClean="0"/>
              <a:t>Double Negative 1970, Nevada</a:t>
            </a:r>
            <a:endParaRPr lang="en-US" sz="1600" dirty="0"/>
          </a:p>
        </p:txBody>
      </p:sp>
      <p:pic>
        <p:nvPicPr>
          <p:cNvPr id="3" name="Picture 2" descr="tumblr_nryj5tVaAo1s6c157o2_128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785812"/>
            <a:ext cx="9143999" cy="6072188"/>
          </a:xfrm>
          <a:prstGeom prst="rect">
            <a:avLst/>
          </a:prstGeom>
        </p:spPr>
      </p:pic>
    </p:spTree>
    <p:extLst>
      <p:ext uri="{BB962C8B-B14F-4D97-AF65-F5344CB8AC3E}">
        <p14:creationId xmlns:p14="http://schemas.microsoft.com/office/powerpoint/2010/main" val="64458551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1483172" cy="1771736"/>
          </a:xfrm>
        </p:spPr>
        <p:txBody>
          <a:bodyPr>
            <a:normAutofit/>
          </a:bodyPr>
          <a:lstStyle/>
          <a:p>
            <a:r>
              <a:rPr lang="en-US" sz="1600" b="1" dirty="0" smtClean="0"/>
              <a:t>"</a:t>
            </a:r>
            <a:r>
              <a:rPr lang="en-US" sz="1600" dirty="0" smtClean="0">
                <a:latin typeface="+mn-lt"/>
              </a:rPr>
              <a:t>There is nothing there, yet it is still a sculpture.”</a:t>
            </a:r>
            <a:br>
              <a:rPr lang="en-US" sz="1600" dirty="0" smtClean="0">
                <a:latin typeface="+mn-lt"/>
              </a:rPr>
            </a:br>
            <a:r>
              <a:rPr lang="en-US" sz="1600" dirty="0" smtClean="0">
                <a:latin typeface="+mn-lt"/>
              </a:rPr>
              <a:t>-Michael </a:t>
            </a:r>
            <a:r>
              <a:rPr lang="en-US" sz="1600" dirty="0" err="1" smtClean="0">
                <a:latin typeface="+mn-lt"/>
              </a:rPr>
              <a:t>Heizer</a:t>
            </a:r>
            <a:endParaRPr lang="en-US" sz="1600" dirty="0">
              <a:latin typeface="+mn-lt"/>
            </a:endParaRPr>
          </a:p>
        </p:txBody>
      </p:sp>
      <p:pic>
        <p:nvPicPr>
          <p:cNvPr id="4" name="Content Placeholder 3"/>
          <p:cNvPicPr>
            <a:picLocks noGrp="1" noChangeAspect="1"/>
          </p:cNvPicPr>
          <p:nvPr>
            <p:ph idx="1"/>
          </p:nvPr>
        </p:nvPicPr>
        <p:blipFill>
          <a:blip r:embed="rId2"/>
          <a:srcRect t="13538" b="13538"/>
          <a:stretch>
            <a:fillRect/>
          </a:stretch>
        </p:blipFill>
        <p:spPr>
          <a:xfrm>
            <a:off x="2430392" y="1"/>
            <a:ext cx="5666249" cy="3116218"/>
          </a:xfrm>
        </p:spPr>
      </p:pic>
      <p:pic>
        <p:nvPicPr>
          <p:cNvPr id="5" name="Content Placeholder 3"/>
          <p:cNvPicPr>
            <a:picLocks noChangeAspect="1"/>
          </p:cNvPicPr>
          <p:nvPr/>
        </p:nvPicPr>
        <p:blipFill>
          <a:blip r:embed="rId3"/>
          <a:srcRect t="17522" b="17522"/>
          <a:stretch>
            <a:fillRect/>
          </a:stretch>
        </p:blipFill>
        <p:spPr>
          <a:xfrm>
            <a:off x="1642620" y="3084481"/>
            <a:ext cx="6861424" cy="3773519"/>
          </a:xfrm>
          <a:prstGeom prst="rect">
            <a:avLst/>
          </a:prstGeom>
        </p:spPr>
      </p:pic>
    </p:spTree>
    <p:extLst>
      <p:ext uri="{BB962C8B-B14F-4D97-AF65-F5344CB8AC3E}">
        <p14:creationId xmlns:p14="http://schemas.microsoft.com/office/powerpoint/2010/main" val="275447223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68300" y="477585"/>
            <a:ext cx="2463800" cy="3289300"/>
          </a:xfrm>
          <a:prstGeom prst="rect">
            <a:avLst/>
          </a:prstGeom>
        </p:spPr>
      </p:pic>
      <p:pic>
        <p:nvPicPr>
          <p:cNvPr id="7" name="Picture 6"/>
          <p:cNvPicPr>
            <a:picLocks noChangeAspect="1"/>
          </p:cNvPicPr>
          <p:nvPr/>
        </p:nvPicPr>
        <p:blipFill>
          <a:blip r:embed="rId4"/>
          <a:stretch>
            <a:fillRect/>
          </a:stretch>
        </p:blipFill>
        <p:spPr>
          <a:xfrm>
            <a:off x="3366230" y="2876622"/>
            <a:ext cx="3479800" cy="2336800"/>
          </a:xfrm>
          <a:prstGeom prst="rect">
            <a:avLst/>
          </a:prstGeom>
        </p:spPr>
      </p:pic>
      <p:pic>
        <p:nvPicPr>
          <p:cNvPr id="8" name="Picture 7"/>
          <p:cNvPicPr>
            <a:picLocks noChangeAspect="1"/>
          </p:cNvPicPr>
          <p:nvPr/>
        </p:nvPicPr>
        <p:blipFill>
          <a:blip r:embed="rId5"/>
          <a:stretch>
            <a:fillRect/>
          </a:stretch>
        </p:blipFill>
        <p:spPr>
          <a:xfrm>
            <a:off x="3574068" y="477585"/>
            <a:ext cx="3657600" cy="2222500"/>
          </a:xfrm>
          <a:prstGeom prst="rect">
            <a:avLst/>
          </a:prstGeom>
        </p:spPr>
      </p:pic>
      <p:sp>
        <p:nvSpPr>
          <p:cNvPr id="2" name="TextBox 1"/>
          <p:cNvSpPr txBox="1"/>
          <p:nvPr/>
        </p:nvSpPr>
        <p:spPr>
          <a:xfrm>
            <a:off x="1093664" y="5980352"/>
            <a:ext cx="5021439" cy="369332"/>
          </a:xfrm>
          <a:prstGeom prst="rect">
            <a:avLst/>
          </a:prstGeom>
          <a:noFill/>
        </p:spPr>
        <p:txBody>
          <a:bodyPr wrap="none" rtlCol="0">
            <a:spAutoFit/>
          </a:bodyPr>
          <a:lstStyle/>
          <a:p>
            <a:r>
              <a:rPr lang="en-US" dirty="0" smtClean="0"/>
              <a:t>Levitated Mass, Michael </a:t>
            </a:r>
            <a:r>
              <a:rPr lang="en-US" dirty="0" err="1" smtClean="0"/>
              <a:t>Heizer</a:t>
            </a:r>
            <a:r>
              <a:rPr lang="en-US" dirty="0" smtClean="0"/>
              <a:t>, LACMA (2012)</a:t>
            </a:r>
            <a:endParaRPr lang="en-US" dirty="0"/>
          </a:p>
        </p:txBody>
      </p:sp>
    </p:spTree>
    <p:extLst>
      <p:ext uri="{BB962C8B-B14F-4D97-AF65-F5344CB8AC3E}">
        <p14:creationId xmlns:p14="http://schemas.microsoft.com/office/powerpoint/2010/main" val="351932587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600" dirty="0" smtClean="0"/>
              <a:t>Levitated Mass</a:t>
            </a:r>
            <a:br>
              <a:rPr lang="en-US" sz="1600" dirty="0" smtClean="0"/>
            </a:br>
            <a:r>
              <a:rPr lang="en-US" sz="1600" dirty="0" smtClean="0"/>
              <a:t>Michael </a:t>
            </a:r>
            <a:r>
              <a:rPr lang="en-US" sz="1600" dirty="0" err="1" smtClean="0"/>
              <a:t>Heizer</a:t>
            </a:r>
            <a:r>
              <a:rPr lang="en-US" sz="1600" dirty="0" smtClean="0"/>
              <a:t/>
            </a:r>
            <a:br>
              <a:rPr lang="en-US" sz="1600" dirty="0" smtClean="0"/>
            </a:br>
            <a:r>
              <a:rPr lang="en-US" sz="1600" dirty="0" smtClean="0"/>
              <a:t>2012</a:t>
            </a:r>
            <a:endParaRPr lang="en-US" sz="1600" dirty="0"/>
          </a:p>
        </p:txBody>
      </p:sp>
      <p:pic>
        <p:nvPicPr>
          <p:cNvPr id="4" name="Content Placeholder 3"/>
          <p:cNvPicPr>
            <a:picLocks noGrp="1" noChangeAspect="1"/>
          </p:cNvPicPr>
          <p:nvPr>
            <p:ph idx="1"/>
          </p:nvPr>
        </p:nvPicPr>
        <p:blipFill>
          <a:blip r:embed="rId2"/>
          <a:srcRect t="8678" b="8678"/>
          <a:stretch>
            <a:fillRect/>
          </a:stretch>
        </p:blipFill>
        <p:spPr/>
      </p:pic>
    </p:spTree>
    <p:extLst>
      <p:ext uri="{BB962C8B-B14F-4D97-AF65-F5344CB8AC3E}">
        <p14:creationId xmlns:p14="http://schemas.microsoft.com/office/powerpoint/2010/main" val="118290240"/>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smtClean="0"/>
              <a:t>Dennis Oppenheim</a:t>
            </a:r>
            <a:br>
              <a:rPr lang="en-US" sz="1800" dirty="0" smtClean="0"/>
            </a:br>
            <a:r>
              <a:rPr lang="en-US" sz="1800" dirty="0" smtClean="0"/>
              <a:t>From Point To Point </a:t>
            </a:r>
            <a:endParaRPr lang="en-US" sz="1800" dirty="0"/>
          </a:p>
        </p:txBody>
      </p:sp>
      <p:pic>
        <p:nvPicPr>
          <p:cNvPr id="6" name="Content Placeholder 5"/>
          <p:cNvPicPr>
            <a:picLocks noGrp="1" noChangeAspect="1"/>
          </p:cNvPicPr>
          <p:nvPr>
            <p:ph idx="1"/>
          </p:nvPr>
        </p:nvPicPr>
        <p:blipFill>
          <a:blip r:embed="rId3"/>
          <a:srcRect t="6222" b="6222"/>
          <a:stretch>
            <a:fillRect/>
          </a:stretch>
        </p:blipFill>
        <p:spPr/>
      </p:pic>
    </p:spTree>
    <p:extLst>
      <p:ext uri="{BB962C8B-B14F-4D97-AF65-F5344CB8AC3E}">
        <p14:creationId xmlns:p14="http://schemas.microsoft.com/office/powerpoint/2010/main" val="69935376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77005"/>
            <a:ext cx="8229600" cy="1956904"/>
          </a:xfrm>
        </p:spPr>
        <p:txBody>
          <a:bodyPr>
            <a:noAutofit/>
          </a:bodyPr>
          <a:lstStyle/>
          <a:p>
            <a:pPr algn="l"/>
            <a:r>
              <a:rPr lang="en-US" sz="1600" dirty="0" smtClean="0"/>
              <a:t>Parallel Stress 1970</a:t>
            </a:r>
            <a:br>
              <a:rPr lang="en-US" sz="1600" dirty="0" smtClean="0"/>
            </a:br>
            <a:r>
              <a:rPr lang="en-US" sz="1600" dirty="0"/>
              <a:t/>
            </a:r>
            <a:br>
              <a:rPr lang="en-US" sz="1600" dirty="0"/>
            </a:br>
            <a:r>
              <a:rPr lang="en-US" sz="1600" dirty="0" smtClean="0"/>
              <a:t>Dennis Oppenheim</a:t>
            </a:r>
            <a:endParaRPr lang="en-US" sz="1600" dirty="0"/>
          </a:p>
        </p:txBody>
      </p:sp>
      <p:pic>
        <p:nvPicPr>
          <p:cNvPr id="4" name="Content Placeholder 3"/>
          <p:cNvPicPr>
            <a:picLocks noGrp="1" noChangeAspect="1"/>
          </p:cNvPicPr>
          <p:nvPr>
            <p:ph idx="1"/>
          </p:nvPr>
        </p:nvPicPr>
        <p:blipFill>
          <a:blip r:embed="rId3"/>
          <a:srcRect t="12845" b="12845"/>
          <a:stretch>
            <a:fillRect/>
          </a:stretch>
        </p:blipFill>
        <p:spPr>
          <a:xfrm>
            <a:off x="457200" y="2333909"/>
            <a:ext cx="8229600" cy="4132263"/>
          </a:xfrm>
        </p:spPr>
      </p:pic>
    </p:spTree>
    <p:extLst>
      <p:ext uri="{BB962C8B-B14F-4D97-AF65-F5344CB8AC3E}">
        <p14:creationId xmlns:p14="http://schemas.microsoft.com/office/powerpoint/2010/main" val="1018908009"/>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638300" y="0"/>
            <a:ext cx="5856533" cy="6858000"/>
          </a:xfrm>
          <a:prstGeom prst="rect">
            <a:avLst/>
          </a:prstGeom>
        </p:spPr>
      </p:pic>
    </p:spTree>
    <p:extLst>
      <p:ext uri="{BB962C8B-B14F-4D97-AF65-F5344CB8AC3E}">
        <p14:creationId xmlns:p14="http://schemas.microsoft.com/office/powerpoint/2010/main" val="79556128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rcRect t="7301" b="7301"/>
          <a:stretch>
            <a:fillRect/>
          </a:stretch>
        </p:blipFill>
        <p:spPr/>
      </p:pic>
    </p:spTree>
    <p:extLst>
      <p:ext uri="{BB962C8B-B14F-4D97-AF65-F5344CB8AC3E}">
        <p14:creationId xmlns:p14="http://schemas.microsoft.com/office/powerpoint/2010/main" val="161063336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3e9652ef8c531b5ac4ccc6270c0b3a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8016" y="0"/>
            <a:ext cx="5167819" cy="6858000"/>
          </a:xfrm>
          <a:prstGeom prst="rect">
            <a:avLst/>
          </a:prstGeom>
        </p:spPr>
      </p:pic>
      <p:sp>
        <p:nvSpPr>
          <p:cNvPr id="5" name="TextBox 4"/>
          <p:cNvSpPr txBox="1"/>
          <p:nvPr/>
        </p:nvSpPr>
        <p:spPr>
          <a:xfrm>
            <a:off x="149147" y="779951"/>
            <a:ext cx="2330987" cy="1015663"/>
          </a:xfrm>
          <a:prstGeom prst="rect">
            <a:avLst/>
          </a:prstGeom>
          <a:noFill/>
        </p:spPr>
        <p:txBody>
          <a:bodyPr wrap="none" rtlCol="0">
            <a:spAutoFit/>
          </a:bodyPr>
          <a:lstStyle/>
          <a:p>
            <a:r>
              <a:rPr lang="en-US" sz="2000" dirty="0" smtClean="0"/>
              <a:t>Andy Goldsworthy,</a:t>
            </a:r>
          </a:p>
          <a:p>
            <a:r>
              <a:rPr lang="en-US" sz="2000" dirty="0" smtClean="0"/>
              <a:t>Rain Shadow</a:t>
            </a:r>
          </a:p>
          <a:p>
            <a:r>
              <a:rPr lang="en-US" sz="2000" dirty="0" smtClean="0"/>
              <a:t>2008</a:t>
            </a:r>
            <a:endParaRPr lang="en-US" sz="2000" dirty="0"/>
          </a:p>
        </p:txBody>
      </p:sp>
    </p:spTree>
    <p:extLst>
      <p:ext uri="{BB962C8B-B14F-4D97-AF65-F5344CB8AC3E}">
        <p14:creationId xmlns:p14="http://schemas.microsoft.com/office/powerpoint/2010/main" val="9938198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orris-observatory-0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920689" cy="3266107"/>
          </a:xfrm>
          <a:prstGeom prst="rect">
            <a:avLst/>
          </a:prstGeom>
        </p:spPr>
      </p:pic>
      <p:pic>
        <p:nvPicPr>
          <p:cNvPr id="5" name="Picture 4" descr="morris-observatory-0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5724" y="80010"/>
            <a:ext cx="4298276" cy="3186097"/>
          </a:xfrm>
          <a:prstGeom prst="rect">
            <a:avLst/>
          </a:prstGeom>
        </p:spPr>
      </p:pic>
      <p:pic>
        <p:nvPicPr>
          <p:cNvPr id="6" name="Picture 5" descr="morris-observatory-07.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4040494"/>
            <a:ext cx="4845724" cy="2646977"/>
          </a:xfrm>
          <a:prstGeom prst="rect">
            <a:avLst/>
          </a:prstGeom>
        </p:spPr>
      </p:pic>
      <p:pic>
        <p:nvPicPr>
          <p:cNvPr id="9" name="Picture 8" descr="250px-Zonsopkomst_winter_2007.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45772" y="3680803"/>
            <a:ext cx="3998228" cy="3006668"/>
          </a:xfrm>
          <a:prstGeom prst="rect">
            <a:avLst/>
          </a:prstGeom>
        </p:spPr>
      </p:pic>
    </p:spTree>
    <p:extLst>
      <p:ext uri="{BB962C8B-B14F-4D97-AF65-F5344CB8AC3E}">
        <p14:creationId xmlns:p14="http://schemas.microsoft.com/office/powerpoint/2010/main" val="344869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64190892b1df2c528270f30c0c061379.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092" y="-42499"/>
            <a:ext cx="4538269" cy="6922783"/>
          </a:xfrm>
          <a:prstGeom prst="rect">
            <a:avLst/>
          </a:prstGeom>
        </p:spPr>
      </p:pic>
      <p:pic>
        <p:nvPicPr>
          <p:cNvPr id="6" name="Picture 5" descr="image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5079" y="-105328"/>
            <a:ext cx="2989749" cy="6888543"/>
          </a:xfrm>
          <a:prstGeom prst="rect">
            <a:avLst/>
          </a:prstGeom>
        </p:spPr>
      </p:pic>
    </p:spTree>
    <p:extLst>
      <p:ext uri="{BB962C8B-B14F-4D97-AF65-F5344CB8AC3E}">
        <p14:creationId xmlns:p14="http://schemas.microsoft.com/office/powerpoint/2010/main" val="2459794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ndy-goldsworthy-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1021" y="0"/>
            <a:ext cx="7593904" cy="6858000"/>
          </a:xfrm>
          <a:prstGeom prst="rect">
            <a:avLst/>
          </a:prstGeom>
        </p:spPr>
      </p:pic>
    </p:spTree>
    <p:extLst>
      <p:ext uri="{BB962C8B-B14F-4D97-AF65-F5344CB8AC3E}">
        <p14:creationId xmlns:p14="http://schemas.microsoft.com/office/powerpoint/2010/main" val="9938198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dy-Goldsworthy_RedLeav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77815"/>
            <a:ext cx="9132813" cy="5294384"/>
          </a:xfrm>
          <a:prstGeom prst="rect">
            <a:avLst/>
          </a:prstGeom>
        </p:spPr>
      </p:pic>
    </p:spTree>
    <p:extLst>
      <p:ext uri="{BB962C8B-B14F-4D97-AF65-F5344CB8AC3E}">
        <p14:creationId xmlns:p14="http://schemas.microsoft.com/office/powerpoint/2010/main" val="91729954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W_land-art-goldsworthy000-001_67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34" y="1253853"/>
            <a:ext cx="9160234" cy="4785197"/>
          </a:xfrm>
          <a:prstGeom prst="rect">
            <a:avLst/>
          </a:prstGeom>
        </p:spPr>
      </p:pic>
    </p:spTree>
    <p:extLst>
      <p:ext uri="{BB962C8B-B14F-4D97-AF65-F5344CB8AC3E}">
        <p14:creationId xmlns:p14="http://schemas.microsoft.com/office/powerpoint/2010/main" val="9172995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789208814.interior0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3077" y="0"/>
            <a:ext cx="6773333" cy="6858000"/>
          </a:xfrm>
          <a:prstGeom prst="rect">
            <a:avLst/>
          </a:prstGeom>
        </p:spPr>
      </p:pic>
    </p:spTree>
    <p:extLst>
      <p:ext uri="{BB962C8B-B14F-4D97-AF65-F5344CB8AC3E}">
        <p14:creationId xmlns:p14="http://schemas.microsoft.com/office/powerpoint/2010/main" val="9172995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goldswthy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964680"/>
          </a:xfrm>
          <a:prstGeom prst="rect">
            <a:avLst/>
          </a:prstGeom>
        </p:spPr>
      </p:pic>
    </p:spTree>
    <p:extLst>
      <p:ext uri="{BB962C8B-B14F-4D97-AF65-F5344CB8AC3E}">
        <p14:creationId xmlns:p14="http://schemas.microsoft.com/office/powerpoint/2010/main" val="917299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old_irisberri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3770" y="0"/>
            <a:ext cx="6411951" cy="6858000"/>
          </a:xfrm>
          <a:prstGeom prst="rect">
            <a:avLst/>
          </a:prstGeom>
        </p:spPr>
      </p:pic>
    </p:spTree>
    <p:extLst>
      <p:ext uri="{BB962C8B-B14F-4D97-AF65-F5344CB8AC3E}">
        <p14:creationId xmlns:p14="http://schemas.microsoft.com/office/powerpoint/2010/main" val="9938198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t>Joseph Beuys</a:t>
            </a:r>
            <a:br>
              <a:rPr lang="en-US" sz="2000" dirty="0" smtClean="0"/>
            </a:br>
            <a:r>
              <a:rPr lang="en-US" sz="1400" dirty="0" smtClean="0"/>
              <a:t>7000 Oaks and Basalt </a:t>
            </a:r>
            <a:r>
              <a:rPr lang="en-US" sz="1400" dirty="0" err="1" smtClean="0"/>
              <a:t>Colums</a:t>
            </a:r>
            <a:r>
              <a:rPr lang="en-US" sz="1400" dirty="0" smtClean="0"/>
              <a:t> </a:t>
            </a:r>
            <a:br>
              <a:rPr lang="en-US" sz="1400" dirty="0" smtClean="0"/>
            </a:br>
            <a:r>
              <a:rPr lang="en-US" sz="1400" dirty="0" smtClean="0"/>
              <a:t>(Kassel Germany and West 22</a:t>
            </a:r>
            <a:r>
              <a:rPr lang="en-US" sz="1400" baseline="30000" dirty="0" smtClean="0"/>
              <a:t>nd</a:t>
            </a:r>
            <a:r>
              <a:rPr lang="en-US" sz="1400" dirty="0" smtClean="0"/>
              <a:t> street, New York)</a:t>
            </a:r>
            <a:endParaRPr lang="en-US" sz="1400" dirty="0"/>
          </a:p>
        </p:txBody>
      </p:sp>
      <p:pic>
        <p:nvPicPr>
          <p:cNvPr id="4" name="Content Placeholder 3"/>
          <p:cNvPicPr>
            <a:picLocks noGrp="1" noChangeAspect="1"/>
          </p:cNvPicPr>
          <p:nvPr>
            <p:ph idx="1"/>
          </p:nvPr>
        </p:nvPicPr>
        <p:blipFill>
          <a:blip r:embed="rId3"/>
          <a:srcRect t="13753" b="13753"/>
          <a:stretch>
            <a:fillRect/>
          </a:stretch>
        </p:blipFill>
        <p:spPr/>
      </p:pic>
    </p:spTree>
    <p:extLst>
      <p:ext uri="{BB962C8B-B14F-4D97-AF65-F5344CB8AC3E}">
        <p14:creationId xmlns:p14="http://schemas.microsoft.com/office/powerpoint/2010/main" val="396959732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t>Walter de Maria</a:t>
            </a:r>
            <a:br>
              <a:rPr lang="en-US" sz="2000" dirty="0" smtClean="0"/>
            </a:br>
            <a:r>
              <a:rPr lang="en-US" sz="2000" dirty="0" smtClean="0"/>
              <a:t>Lightening Fields</a:t>
            </a:r>
            <a:endParaRPr lang="en-US" sz="2000" dirty="0"/>
          </a:p>
        </p:txBody>
      </p:sp>
      <p:pic>
        <p:nvPicPr>
          <p:cNvPr id="4" name="Content Placeholder 3"/>
          <p:cNvPicPr>
            <a:picLocks noGrp="1" noChangeAspect="1"/>
          </p:cNvPicPr>
          <p:nvPr>
            <p:ph idx="1"/>
          </p:nvPr>
        </p:nvPicPr>
        <p:blipFill>
          <a:blip r:embed="rId3"/>
          <a:srcRect t="11235" b="11235"/>
          <a:stretch>
            <a:fillRect/>
          </a:stretch>
        </p:blipFill>
        <p:spPr>
          <a:xfrm>
            <a:off x="0" y="1417638"/>
            <a:ext cx="9188496" cy="5053319"/>
          </a:xfrm>
        </p:spPr>
      </p:pic>
    </p:spTree>
    <p:extLst>
      <p:ext uri="{BB962C8B-B14F-4D97-AF65-F5344CB8AC3E}">
        <p14:creationId xmlns:p14="http://schemas.microsoft.com/office/powerpoint/2010/main" val="46472467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smtClean="0"/>
              <a:t>Long-term installation in</a:t>
            </a:r>
            <a:br>
              <a:rPr lang="en-US" sz="1800" dirty="0" smtClean="0"/>
            </a:br>
            <a:r>
              <a:rPr lang="en-US" sz="1800" dirty="0" smtClean="0"/>
              <a:t>Western New Mexico</a:t>
            </a:r>
            <a:br>
              <a:rPr lang="en-US" sz="1800" dirty="0" smtClean="0"/>
            </a:br>
            <a:r>
              <a:rPr lang="en-US" sz="1800" dirty="0" smtClean="0"/>
              <a:t>DIA Foundation</a:t>
            </a:r>
            <a:endParaRPr lang="en-US" sz="1800" dirty="0"/>
          </a:p>
        </p:txBody>
      </p:sp>
      <p:pic>
        <p:nvPicPr>
          <p:cNvPr id="4" name="Content Placeholder 3"/>
          <p:cNvPicPr>
            <a:picLocks noGrp="1" noChangeAspect="1"/>
          </p:cNvPicPr>
          <p:nvPr>
            <p:ph idx="1"/>
          </p:nvPr>
        </p:nvPicPr>
        <p:blipFill>
          <a:blip r:embed="rId3"/>
          <a:srcRect t="8652" b="8652"/>
          <a:stretch>
            <a:fillRect/>
          </a:stretch>
        </p:blipFill>
        <p:spPr>
          <a:xfrm>
            <a:off x="-47521" y="1417638"/>
            <a:ext cx="9066275" cy="4986102"/>
          </a:xfrm>
        </p:spPr>
      </p:pic>
    </p:spTree>
    <p:extLst>
      <p:ext uri="{BB962C8B-B14F-4D97-AF65-F5344CB8AC3E}">
        <p14:creationId xmlns:p14="http://schemas.microsoft.com/office/powerpoint/2010/main" val="77990739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smtClean="0"/>
              <a:t>Nancy Holt</a:t>
            </a:r>
            <a:br>
              <a:rPr lang="en-US" sz="2000" dirty="0" smtClean="0"/>
            </a:br>
            <a:r>
              <a:rPr lang="en-US" sz="2000" dirty="0" smtClean="0"/>
              <a:t>Sun Tunnels 1973</a:t>
            </a:r>
            <a:endParaRPr lang="en-US" sz="2000" dirty="0"/>
          </a:p>
        </p:txBody>
      </p:sp>
      <p:pic>
        <p:nvPicPr>
          <p:cNvPr id="4" name="Content Placeholder 3"/>
          <p:cNvPicPr>
            <a:picLocks noGrp="1" noChangeAspect="1"/>
          </p:cNvPicPr>
          <p:nvPr>
            <p:ph idx="1"/>
          </p:nvPr>
        </p:nvPicPr>
        <p:blipFill>
          <a:blip r:embed="rId3"/>
          <a:srcRect t="8650" b="8650"/>
          <a:stretch>
            <a:fillRect/>
          </a:stretch>
        </p:blipFill>
        <p:spPr/>
      </p:pic>
    </p:spTree>
    <p:extLst>
      <p:ext uri="{BB962C8B-B14F-4D97-AF65-F5344CB8AC3E}">
        <p14:creationId xmlns:p14="http://schemas.microsoft.com/office/powerpoint/2010/main" val="3893905802"/>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19114"/>
          </a:xfrm>
        </p:spPr>
        <p:txBody>
          <a:bodyPr>
            <a:normAutofit/>
          </a:bodyPr>
          <a:lstStyle/>
          <a:p>
            <a:r>
              <a:rPr lang="en-US" sz="2000" dirty="0" smtClean="0"/>
              <a:t>The New York Earth Room, Walter De Maria</a:t>
            </a:r>
            <a:br>
              <a:rPr lang="en-US" sz="2000" dirty="0" smtClean="0"/>
            </a:br>
            <a:r>
              <a:rPr lang="en-US" sz="1600" dirty="0" smtClean="0"/>
              <a:t>141 Wooster Street (1977</a:t>
            </a:r>
            <a:r>
              <a:rPr lang="en-US" sz="2000" dirty="0" smtClean="0"/>
              <a:t>)</a:t>
            </a:r>
            <a:endParaRPr lang="en-US" sz="2000" dirty="0"/>
          </a:p>
        </p:txBody>
      </p:sp>
      <p:pic>
        <p:nvPicPr>
          <p:cNvPr id="4" name="Content Placeholder 3"/>
          <p:cNvPicPr>
            <a:picLocks noGrp="1" noChangeAspect="1"/>
          </p:cNvPicPr>
          <p:nvPr>
            <p:ph idx="1"/>
          </p:nvPr>
        </p:nvPicPr>
        <p:blipFill>
          <a:blip r:embed="rId2"/>
          <a:srcRect l="-18970" r="-18970"/>
          <a:stretch>
            <a:fillRect/>
          </a:stretch>
        </p:blipFill>
        <p:spPr>
          <a:xfrm>
            <a:off x="-369868" y="1251032"/>
            <a:ext cx="10195202" cy="5606968"/>
          </a:xfrm>
        </p:spPr>
      </p:pic>
    </p:spTree>
    <p:extLst>
      <p:ext uri="{BB962C8B-B14F-4D97-AF65-F5344CB8AC3E}">
        <p14:creationId xmlns:p14="http://schemas.microsoft.com/office/powerpoint/2010/main" val="289132996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earth-room.jpg"/>
          <p:cNvPicPr>
            <a:picLocks noGrp="1" noChangeAspect="1"/>
          </p:cNvPicPr>
          <p:nvPr>
            <p:ph idx="1"/>
          </p:nvPr>
        </p:nvPicPr>
        <p:blipFill>
          <a:blip r:embed="rId3">
            <a:extLst>
              <a:ext uri="{28A0092B-C50C-407E-A947-70E740481C1C}">
                <a14:useLocalDpi xmlns:a14="http://schemas.microsoft.com/office/drawing/2010/main" val="0"/>
              </a:ext>
            </a:extLst>
          </a:blip>
          <a:srcRect t="8210" b="8210"/>
          <a:stretch>
            <a:fillRect/>
          </a:stretch>
        </p:blipFill>
        <p:spPr>
          <a:xfrm>
            <a:off x="-1" y="1217240"/>
            <a:ext cx="9174045" cy="5045371"/>
          </a:xfrm>
        </p:spPr>
      </p:pic>
    </p:spTree>
    <p:extLst>
      <p:ext uri="{BB962C8B-B14F-4D97-AF65-F5344CB8AC3E}">
        <p14:creationId xmlns:p14="http://schemas.microsoft.com/office/powerpoint/2010/main" val="168868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6739"/>
            <a:ext cx="8229600" cy="5888759"/>
          </a:xfrm>
        </p:spPr>
        <p:txBody>
          <a:bodyPr>
            <a:normAutofit/>
          </a:bodyPr>
          <a:lstStyle/>
          <a:p>
            <a:endParaRPr lang="en-US" sz="1800" dirty="0"/>
          </a:p>
          <a:p>
            <a:r>
              <a:rPr lang="en-US" sz="1800" i="1" dirty="0" smtClean="0"/>
              <a:t>Sun Tunnels</a:t>
            </a:r>
            <a:r>
              <a:rPr lang="en-US" sz="1800" dirty="0" smtClean="0"/>
              <a:t> is located in the </a:t>
            </a:r>
            <a:r>
              <a:rPr lang="en-US" sz="1800" dirty="0" smtClean="0">
                <a:hlinkClick r:id="rId2" tooltip="Great Basin Desert"/>
              </a:rPr>
              <a:t>Great Basin Desert</a:t>
            </a:r>
            <a:r>
              <a:rPr lang="en-US" sz="1800" dirty="0" smtClean="0"/>
              <a:t> outside of the ghost town of </a:t>
            </a:r>
            <a:r>
              <a:rPr lang="en-US" sz="1800" dirty="0" smtClean="0">
                <a:hlinkClick r:id="rId3" tooltip="Lucin, Utah"/>
              </a:rPr>
              <a:t>Lucin, Utah</a:t>
            </a:r>
            <a:r>
              <a:rPr lang="en-US" sz="1800" dirty="0" smtClean="0"/>
              <a:t>. The work is a product of Holt’s interest in the great variation of intensity of the sun in the desert compared to the sun in the city.</a:t>
            </a:r>
          </a:p>
          <a:p>
            <a:endParaRPr lang="en-US" sz="1800" dirty="0"/>
          </a:p>
          <a:p>
            <a:r>
              <a:rPr lang="en-US" sz="1800" dirty="0" smtClean="0"/>
              <a:t>The work consists of four massive concrete tunnels (18 feet long and nine feet in diameter), which are arranged in an “X” configuration to total a length of 86 feet . Each tunnel reacts differently to the sun, aligned with the sunrise, sunset, of the summer or winter solstice. </a:t>
            </a:r>
          </a:p>
          <a:p>
            <a:endParaRPr lang="en-US" sz="1800" dirty="0" smtClean="0"/>
          </a:p>
          <a:p>
            <a:r>
              <a:rPr lang="en-US" sz="1800" dirty="0" smtClean="0"/>
              <a:t>The top of each tunnel has small holes, forming on each, the constellations of </a:t>
            </a:r>
            <a:r>
              <a:rPr lang="en-US" sz="1800" dirty="0" smtClean="0">
                <a:hlinkClick r:id="rId4" tooltip="Draco (constellation)"/>
              </a:rPr>
              <a:t>Draco</a:t>
            </a:r>
            <a:r>
              <a:rPr lang="en-US" sz="1800" dirty="0" smtClean="0"/>
              <a:t>, </a:t>
            </a:r>
            <a:r>
              <a:rPr lang="en-US" sz="1800" dirty="0" smtClean="0">
                <a:hlinkClick r:id="rId5" tooltip="Perseus (constellation)"/>
              </a:rPr>
              <a:t>Perseus</a:t>
            </a:r>
            <a:r>
              <a:rPr lang="en-US" sz="1800" dirty="0" smtClean="0"/>
              <a:t>, </a:t>
            </a:r>
            <a:r>
              <a:rPr lang="en-US" sz="1800" dirty="0" smtClean="0">
                <a:hlinkClick r:id="rId6" tooltip="Columba (constellation)"/>
              </a:rPr>
              <a:t>Columba</a:t>
            </a:r>
            <a:r>
              <a:rPr lang="en-US" sz="1800" dirty="0" smtClean="0"/>
              <a:t>, and </a:t>
            </a:r>
            <a:r>
              <a:rPr lang="en-US" sz="1800" dirty="0" smtClean="0">
                <a:hlinkClick r:id="rId7" tooltip="Capricornus"/>
              </a:rPr>
              <a:t>Capricorn</a:t>
            </a:r>
            <a:r>
              <a:rPr lang="en-US" sz="1800" dirty="0" smtClean="0"/>
              <a:t>, respectively.</a:t>
            </a:r>
            <a:r>
              <a:rPr lang="en-US" sz="1800" baseline="30000" dirty="0" smtClean="0"/>
              <a:t> </a:t>
            </a:r>
            <a:r>
              <a:rPr lang="en-US" sz="1800" dirty="0" smtClean="0"/>
              <a:t>The diameters of the holes differ in relation to the magnitude of the stars represented</a:t>
            </a:r>
            <a:r>
              <a:rPr lang="en-US" sz="1800" baseline="30000" dirty="0" smtClean="0">
                <a:hlinkClick r:id="rId8"/>
              </a:rPr>
              <a:t>]</a:t>
            </a:r>
            <a:r>
              <a:rPr lang="en-US" sz="1800" dirty="0" smtClean="0"/>
              <a:t> These holes cast spots of daylight in the dark interiors of the tunnels, which appear almost like stars. Holt has said of the tunnels, "It’s an inversion of the sky/ground relationship-bringing the sky down to the earth.”</a:t>
            </a:r>
            <a:endParaRPr lang="en-US" sz="1800" dirty="0"/>
          </a:p>
        </p:txBody>
      </p:sp>
    </p:spTree>
    <p:extLst>
      <p:ext uri="{BB962C8B-B14F-4D97-AF65-F5344CB8AC3E}">
        <p14:creationId xmlns:p14="http://schemas.microsoft.com/office/powerpoint/2010/main" val="243156738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72683"/>
          </a:xfrm>
        </p:spPr>
        <p:txBody>
          <a:bodyPr>
            <a:normAutofit fontScale="90000"/>
          </a:bodyPr>
          <a:lstStyle/>
          <a:p>
            <a:r>
              <a:rPr lang="en-US" sz="2000" dirty="0" smtClean="0"/>
              <a:t>Spiral Jetty</a:t>
            </a:r>
            <a:br>
              <a:rPr lang="en-US" sz="2000" dirty="0" smtClean="0"/>
            </a:br>
            <a:r>
              <a:rPr lang="en-US" sz="2000" dirty="0" smtClean="0"/>
              <a:t>Robert Smithson 1970</a:t>
            </a:r>
            <a:br>
              <a:rPr lang="en-US" sz="2000" dirty="0" smtClean="0"/>
            </a:br>
            <a:r>
              <a:rPr lang="en-US" sz="2000" dirty="0" smtClean="0"/>
              <a:t>Salt Lake, Utah</a:t>
            </a:r>
            <a:endParaRPr lang="en-US" sz="2000" dirty="0"/>
          </a:p>
        </p:txBody>
      </p:sp>
      <p:pic>
        <p:nvPicPr>
          <p:cNvPr id="4" name="Content Placeholder 3"/>
          <p:cNvPicPr>
            <a:picLocks noGrp="1" noChangeAspect="1"/>
          </p:cNvPicPr>
          <p:nvPr>
            <p:ph idx="1"/>
          </p:nvPr>
        </p:nvPicPr>
        <p:blipFill>
          <a:blip r:embed="rId3"/>
          <a:srcRect t="10060" b="10060"/>
          <a:stretch>
            <a:fillRect/>
          </a:stretch>
        </p:blipFill>
        <p:spPr>
          <a:xfrm>
            <a:off x="26878" y="1330282"/>
            <a:ext cx="9125704" cy="5018786"/>
          </a:xfrm>
        </p:spPr>
      </p:pic>
    </p:spTree>
    <p:extLst>
      <p:ext uri="{BB962C8B-B14F-4D97-AF65-F5344CB8AC3E}">
        <p14:creationId xmlns:p14="http://schemas.microsoft.com/office/powerpoint/2010/main" val="95654383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29376" b="29376"/>
          <a:stretch>
            <a:fillRect/>
          </a:stretch>
        </p:blipFill>
        <p:spPr/>
      </p:pic>
    </p:spTree>
    <p:extLst>
      <p:ext uri="{BB962C8B-B14F-4D97-AF65-F5344CB8AC3E}">
        <p14:creationId xmlns:p14="http://schemas.microsoft.com/office/powerpoint/2010/main" val="2418935515"/>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t="13433" b="13433"/>
          <a:stretch>
            <a:fillRect/>
          </a:stretch>
        </p:blipFill>
        <p:spPr/>
      </p:pic>
    </p:spTree>
    <p:extLst>
      <p:ext uri="{BB962C8B-B14F-4D97-AF65-F5344CB8AC3E}">
        <p14:creationId xmlns:p14="http://schemas.microsoft.com/office/powerpoint/2010/main" val="16008897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Earthworks</a:t>
            </a:r>
            <a:endParaRPr lang="en-US" sz="2800" dirty="0"/>
          </a:p>
        </p:txBody>
      </p:sp>
      <p:sp>
        <p:nvSpPr>
          <p:cNvPr id="3" name="Content Placeholder 2"/>
          <p:cNvSpPr>
            <a:spLocks noGrp="1"/>
          </p:cNvSpPr>
          <p:nvPr>
            <p:ph idx="1"/>
          </p:nvPr>
        </p:nvSpPr>
        <p:spPr/>
        <p:txBody>
          <a:bodyPr>
            <a:normAutofit/>
          </a:bodyPr>
          <a:lstStyle/>
          <a:p>
            <a:r>
              <a:rPr lang="en-US" sz="1600" dirty="0"/>
              <a:t>Named after a dystopian science fiction novel by B</a:t>
            </a:r>
            <a:r>
              <a:rPr lang="en-US" sz="1600" dirty="0" smtClean="0"/>
              <a:t>rian </a:t>
            </a:r>
            <a:r>
              <a:rPr lang="en-US" sz="1600" dirty="0"/>
              <a:t>w. </a:t>
            </a:r>
            <a:r>
              <a:rPr lang="en-US" sz="1600" dirty="0" err="1"/>
              <a:t>Aldiss</a:t>
            </a:r>
            <a:r>
              <a:rPr lang="en-US" sz="1600" dirty="0"/>
              <a:t> about a future in </a:t>
            </a:r>
            <a:r>
              <a:rPr lang="en-US" sz="1600" dirty="0" smtClean="0"/>
              <a:t>which </a:t>
            </a:r>
            <a:r>
              <a:rPr lang="en-US" sz="1600" dirty="0"/>
              <a:t>soil has become a precious </a:t>
            </a:r>
            <a:r>
              <a:rPr lang="en-US" sz="1600" dirty="0" smtClean="0"/>
              <a:t>commodity.  </a:t>
            </a:r>
          </a:p>
          <a:p>
            <a:endParaRPr lang="en-US" sz="1600" dirty="0" smtClean="0"/>
          </a:p>
          <a:p>
            <a:r>
              <a:rPr lang="en-US" sz="1600" dirty="0"/>
              <a:t>In O</a:t>
            </a:r>
            <a:r>
              <a:rPr lang="en-US" sz="1600" dirty="0" smtClean="0"/>
              <a:t>ctober </a:t>
            </a:r>
            <a:r>
              <a:rPr lang="en-US" sz="1600" dirty="0"/>
              <a:t>1968, at the height of the V</a:t>
            </a:r>
            <a:r>
              <a:rPr lang="en-US" sz="1600" dirty="0" smtClean="0"/>
              <a:t>ietnam </a:t>
            </a:r>
            <a:r>
              <a:rPr lang="en-US" sz="1600" dirty="0"/>
              <a:t>war, six months after the student riots of Paris, artist Robert Smithson organized an exhibition at </a:t>
            </a:r>
            <a:r>
              <a:rPr lang="en-US" sz="1600" dirty="0" err="1"/>
              <a:t>Dwan</a:t>
            </a:r>
            <a:r>
              <a:rPr lang="en-US" sz="1600" dirty="0"/>
              <a:t> gallery in </a:t>
            </a:r>
            <a:r>
              <a:rPr lang="en-US" sz="1600" dirty="0" smtClean="0"/>
              <a:t>NYC </a:t>
            </a:r>
            <a:r>
              <a:rPr lang="en-US" sz="1600" dirty="0"/>
              <a:t>titled simply ‘earthworks.’ </a:t>
            </a:r>
          </a:p>
          <a:p>
            <a:endParaRPr lang="en-US" sz="1600" dirty="0"/>
          </a:p>
          <a:p>
            <a:r>
              <a:rPr lang="en-US" sz="1600" dirty="0" smtClean="0"/>
              <a:t>The </a:t>
            </a:r>
            <a:r>
              <a:rPr lang="en-US" sz="1600" dirty="0"/>
              <a:t>‘earthworks’ show delivered a pointedly pessimistic comment on the current state of America’s environment and it’s future.</a:t>
            </a:r>
          </a:p>
          <a:p>
            <a:pPr marL="0" indent="0">
              <a:buNone/>
            </a:pPr>
            <a:r>
              <a:rPr lang="en-US" sz="1600" dirty="0"/>
              <a:t> </a:t>
            </a:r>
          </a:p>
          <a:p>
            <a:r>
              <a:rPr lang="en-US" sz="1600" dirty="0"/>
              <a:t>A</a:t>
            </a:r>
            <a:r>
              <a:rPr lang="en-US" sz="1600" dirty="0" smtClean="0"/>
              <a:t>ll </a:t>
            </a:r>
            <a:r>
              <a:rPr lang="en-US" sz="1600" dirty="0"/>
              <a:t>of the works posed an explicit challenge to conventional notions of exhibition and sales, in that they were either too large or too unwieldy to be collected; most were represented only by photographs, further emphasizing their resistance to acquisition.</a:t>
            </a:r>
          </a:p>
        </p:txBody>
      </p:sp>
    </p:spTree>
    <p:extLst>
      <p:ext uri="{BB962C8B-B14F-4D97-AF65-F5344CB8AC3E}">
        <p14:creationId xmlns:p14="http://schemas.microsoft.com/office/powerpoint/2010/main" val="1037234965"/>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smtClean="0">
                <a:effectLst/>
              </a:rPr>
              <a:t>“Nature is never finished.”</a:t>
            </a:r>
            <a:br>
              <a:rPr lang="en-US" sz="2000" dirty="0" smtClean="0">
                <a:effectLst/>
              </a:rPr>
            </a:br>
            <a:r>
              <a:rPr lang="en-US" sz="2000" dirty="0" smtClean="0">
                <a:effectLst/>
              </a:rPr>
              <a:t>- Robert Smithson </a:t>
            </a:r>
            <a:r>
              <a:rPr lang="en-US" sz="2800" dirty="0" smtClean="0">
                <a:effectLst/>
              </a:rPr>
              <a:t/>
            </a:r>
            <a:br>
              <a:rPr lang="en-US" sz="2800" dirty="0" smtClean="0">
                <a:effectLst/>
              </a:rPr>
            </a:br>
            <a:endParaRPr lang="en-US" sz="2800" dirty="0"/>
          </a:p>
        </p:txBody>
      </p:sp>
      <p:sp>
        <p:nvSpPr>
          <p:cNvPr id="3" name="Content Placeholder 2"/>
          <p:cNvSpPr>
            <a:spLocks noGrp="1"/>
          </p:cNvSpPr>
          <p:nvPr>
            <p:ph idx="1"/>
          </p:nvPr>
        </p:nvSpPr>
        <p:spPr/>
        <p:txBody>
          <a:bodyPr>
            <a:normAutofit/>
          </a:bodyPr>
          <a:lstStyle/>
          <a:p>
            <a:r>
              <a:rPr lang="en-US" sz="1800" dirty="0" smtClean="0"/>
              <a:t>I am for an art that takes into account the direct effect of the elements as they exist from day to day apart from representation.</a:t>
            </a:r>
            <a:br>
              <a:rPr lang="en-US" sz="1800" dirty="0" smtClean="0"/>
            </a:br>
            <a:endParaRPr lang="en-US" sz="1800" dirty="0" smtClean="0"/>
          </a:p>
          <a:p>
            <a:r>
              <a:rPr lang="en-US" sz="1800" dirty="0" smtClean="0"/>
              <a:t>Different from “public art.” Objects in a park suggest static repose rather than any ongoing dialectic. Parks are finished landscapes for finished art .</a:t>
            </a:r>
          </a:p>
          <a:p>
            <a:endParaRPr lang="en-US" sz="1800" u="sng" dirty="0"/>
          </a:p>
          <a:p>
            <a:r>
              <a:rPr lang="en-US" sz="1800" dirty="0" smtClean="0"/>
              <a:t>Language should find itself in the physical world, and not end up locked in an idea in somebody's head.</a:t>
            </a:r>
          </a:p>
          <a:p>
            <a:endParaRPr lang="en-US" sz="1800" u="sng" dirty="0"/>
          </a:p>
          <a:p>
            <a:r>
              <a:rPr lang="en-US" sz="1800" dirty="0" smtClean="0"/>
              <a:t>Mistakes and dead-ends often mean more to these artists than any proven problem.</a:t>
            </a:r>
          </a:p>
          <a:p>
            <a:endParaRPr lang="en-US" sz="1800" dirty="0" smtClean="0"/>
          </a:p>
          <a:p>
            <a:r>
              <a:rPr lang="en-US" sz="1800" dirty="0" smtClean="0"/>
              <a:t>Painting, sculpture and architecture are finished products, but the art habit continues.</a:t>
            </a:r>
            <a:endParaRPr lang="en-US" sz="1800" u="sng" dirty="0"/>
          </a:p>
        </p:txBody>
      </p:sp>
    </p:spTree>
    <p:extLst>
      <p:ext uri="{BB962C8B-B14F-4D97-AF65-F5344CB8AC3E}">
        <p14:creationId xmlns:p14="http://schemas.microsoft.com/office/powerpoint/2010/main" val="115756757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596</TotalTime>
  <Words>1476</Words>
  <Application>Microsoft Macintosh PowerPoint</Application>
  <PresentationFormat>On-screen Show (4:3)</PresentationFormat>
  <Paragraphs>88</Paragraphs>
  <Slides>31</Slides>
  <Notes>15</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“Instead of using a paintbrush to make his art, Robert Morris  would like to use a bulldozer.”   </vt:lpstr>
      <vt:lpstr>PowerPoint Presentation</vt:lpstr>
      <vt:lpstr>Nancy Holt Sun Tunnels 1973</vt:lpstr>
      <vt:lpstr>PowerPoint Presentation</vt:lpstr>
      <vt:lpstr>Spiral Jetty Robert Smithson 1970 Salt Lake, Utah</vt:lpstr>
      <vt:lpstr>PowerPoint Presentation</vt:lpstr>
      <vt:lpstr>PowerPoint Presentation</vt:lpstr>
      <vt:lpstr>Earthworks</vt:lpstr>
      <vt:lpstr>“Nature is never finished.” - Robert Smithson  </vt:lpstr>
      <vt:lpstr>Amarillo Ramp, Robert Smithson</vt:lpstr>
      <vt:lpstr>Michael Heizer Double Negative 1970, Nevada</vt:lpstr>
      <vt:lpstr>"There is nothing there, yet it is still a sculpture.” -Michael Heizer</vt:lpstr>
      <vt:lpstr>PowerPoint Presentation</vt:lpstr>
      <vt:lpstr>Levitated Mass Michael Heizer 2012</vt:lpstr>
      <vt:lpstr>Dennis Oppenheim From Point To Point </vt:lpstr>
      <vt:lpstr>Parallel Stress 1970  Dennis Oppenheim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Joseph Beuys 7000 Oaks and Basalt Colums  (Kassel Germany and West 22nd street, New York)</vt:lpstr>
      <vt:lpstr>Walter de Maria Lightening Fields</vt:lpstr>
      <vt:lpstr>Long-term installation in Western New Mexico DIA Foundation</vt:lpstr>
      <vt:lpstr>The New York Earth Room, Walter De Maria 141 Wooster Street (1977)</vt:lpstr>
      <vt:lpstr>PowerPoint Presentation</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“Instead of using a paintbrush to make his art, Robert Morris  would like to use a bulldozer.”  Robert SMITHSON Towards the Development of an Ari Terminal Site, 1967”</dc:title>
  <dc:subject/>
  <dc:creator/>
  <cp:keywords/>
  <dc:description/>
  <cp:lastModifiedBy>Ruth Dusseault</cp:lastModifiedBy>
  <cp:revision>69</cp:revision>
  <dcterms:created xsi:type="dcterms:W3CDTF">2013-05-14T14:05:46Z</dcterms:created>
  <dcterms:modified xsi:type="dcterms:W3CDTF">2017-01-21T19:36:09Z</dcterms:modified>
  <cp:category/>
</cp:coreProperties>
</file>